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39295-1330-4895-B543-D863C106E02D}" v="32" dt="2020-03-23T15:12:45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ousrie.ahmad@fagr.bu.edu.eg" userId="c22f104c-fc2c-4755-aa54-8a0173163a76" providerId="ADAL" clId="{D2739295-1330-4895-B543-D863C106E02D}"/>
    <pc:docChg chg="custSel modSld">
      <pc:chgData name="abousrie.ahmad@fagr.bu.edu.eg" userId="c22f104c-fc2c-4755-aa54-8a0173163a76" providerId="ADAL" clId="{D2739295-1330-4895-B543-D863C106E02D}" dt="2020-03-23T15:12:45.687" v="51" actId="20577"/>
      <pc:docMkLst>
        <pc:docMk/>
      </pc:docMkLst>
      <pc:sldChg chg="modSp">
        <pc:chgData name="abousrie.ahmad@fagr.bu.edu.eg" userId="c22f104c-fc2c-4755-aa54-8a0173163a76" providerId="ADAL" clId="{D2739295-1330-4895-B543-D863C106E02D}" dt="2020-03-23T15:04:09.104" v="16" actId="20577"/>
        <pc:sldMkLst>
          <pc:docMk/>
          <pc:sldMk cId="4199415637" sldId="256"/>
        </pc:sldMkLst>
        <pc:spChg chg="mod">
          <ac:chgData name="abousrie.ahmad@fagr.bu.edu.eg" userId="c22f104c-fc2c-4755-aa54-8a0173163a76" providerId="ADAL" clId="{D2739295-1330-4895-B543-D863C106E02D}" dt="2020-03-23T15:04:09.104" v="16" actId="20577"/>
          <ac:spMkLst>
            <pc:docMk/>
            <pc:sldMk cId="4199415637" sldId="256"/>
            <ac:spMk id="2" creationId="{C22A8FD5-0B34-45F6-9561-24CF78B897D2}"/>
          </ac:spMkLst>
        </pc:spChg>
        <pc:spChg chg="mod">
          <ac:chgData name="abousrie.ahmad@fagr.bu.edu.eg" userId="c22f104c-fc2c-4755-aa54-8a0173163a76" providerId="ADAL" clId="{D2739295-1330-4895-B543-D863C106E02D}" dt="2020-03-23T15:03:46.704" v="8" actId="27636"/>
          <ac:spMkLst>
            <pc:docMk/>
            <pc:sldMk cId="4199415637" sldId="256"/>
            <ac:spMk id="3" creationId="{DE5373E6-7AE9-4217-A3E3-9BB697CEA125}"/>
          </ac:spMkLst>
        </pc:spChg>
      </pc:sldChg>
      <pc:sldChg chg="modSp modAnim">
        <pc:chgData name="abousrie.ahmad@fagr.bu.edu.eg" userId="c22f104c-fc2c-4755-aa54-8a0173163a76" providerId="ADAL" clId="{D2739295-1330-4895-B543-D863C106E02D}" dt="2020-03-23T15:09:11.464" v="36"/>
        <pc:sldMkLst>
          <pc:docMk/>
          <pc:sldMk cId="3582932144" sldId="258"/>
        </pc:sldMkLst>
        <pc:spChg chg="mod">
          <ac:chgData name="abousrie.ahmad@fagr.bu.edu.eg" userId="c22f104c-fc2c-4755-aa54-8a0173163a76" providerId="ADAL" clId="{D2739295-1330-4895-B543-D863C106E02D}" dt="2020-03-23T15:08:00.538" v="25" actId="20578"/>
          <ac:spMkLst>
            <pc:docMk/>
            <pc:sldMk cId="3582932144" sldId="258"/>
            <ac:spMk id="8" creationId="{DB039DC7-35D9-46EC-9B4F-21253DD68B19}"/>
          </ac:spMkLst>
        </pc:spChg>
      </pc:sldChg>
      <pc:sldChg chg="modSp">
        <pc:chgData name="abousrie.ahmad@fagr.bu.edu.eg" userId="c22f104c-fc2c-4755-aa54-8a0173163a76" providerId="ADAL" clId="{D2739295-1330-4895-B543-D863C106E02D}" dt="2020-03-23T15:09:34.694" v="41" actId="732"/>
        <pc:sldMkLst>
          <pc:docMk/>
          <pc:sldMk cId="2665900429" sldId="259"/>
        </pc:sldMkLst>
        <pc:picChg chg="mod modCrop">
          <ac:chgData name="abousrie.ahmad@fagr.bu.edu.eg" userId="c22f104c-fc2c-4755-aa54-8a0173163a76" providerId="ADAL" clId="{D2739295-1330-4895-B543-D863C106E02D}" dt="2020-03-23T15:09:34.694" v="41" actId="732"/>
          <ac:picMkLst>
            <pc:docMk/>
            <pc:sldMk cId="2665900429" sldId="259"/>
            <ac:picMk id="4" creationId="{0B481D7F-9C8F-4090-AA73-097D467F8D9A}"/>
          </ac:picMkLst>
        </pc:picChg>
      </pc:sldChg>
      <pc:sldChg chg="modSp modAnim">
        <pc:chgData name="abousrie.ahmad@fagr.bu.edu.eg" userId="c22f104c-fc2c-4755-aa54-8a0173163a76" providerId="ADAL" clId="{D2739295-1330-4895-B543-D863C106E02D}" dt="2020-03-23T15:12:45.687" v="51" actId="20577"/>
        <pc:sldMkLst>
          <pc:docMk/>
          <pc:sldMk cId="941088928" sldId="264"/>
        </pc:sldMkLst>
        <pc:spChg chg="mod">
          <ac:chgData name="abousrie.ahmad@fagr.bu.edu.eg" userId="c22f104c-fc2c-4755-aa54-8a0173163a76" providerId="ADAL" clId="{D2739295-1330-4895-B543-D863C106E02D}" dt="2020-03-23T15:12:45.687" v="51" actId="20577"/>
          <ac:spMkLst>
            <pc:docMk/>
            <pc:sldMk cId="941088928" sldId="264"/>
            <ac:spMk id="3" creationId="{167911D7-A8C1-472B-9293-F7C1BAB791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D9E1-60D1-43FE-957C-7DF3DE078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AFE69-BA86-447E-B8CC-E010B612B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82CA4-9A77-4CCF-8024-78DCB7FD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4665-7276-468E-A95A-33197267AEF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4E508-24AE-4D82-A2F7-E77BCFA8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9E14D-E397-4107-8EA7-EFB54787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0A57-B5C7-42FA-BB3F-400464D4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B529-1607-4BB4-8801-1A1595F6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A223C-937E-4640-98ED-3145A1DA0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9A0C5-F84F-406C-9FD7-5D312EDD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4665-7276-468E-A95A-33197267AEF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BE1D7-4665-4FEA-B3F4-2D88F3C4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479E9-0CCB-47FA-A8D3-5D683FBF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0A57-B5C7-42FA-BB3F-400464D4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53946-430A-4323-A733-5392EAE0C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3B1FD-681A-4C4D-BB05-AFE0A9315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A8734-E516-4D3A-BF17-5D13EDD9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4665-7276-468E-A95A-33197267AEF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8E4C-5D36-4465-90F7-24886A80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F9D68-249E-4E21-9C15-B7BA5FEF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0A57-B5C7-42FA-BB3F-400464D4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9931-652F-457F-A186-6EA8F3E1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6D88F-9604-40B4-A08D-D0DA4B311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B2F86-A174-4148-B5A9-FEB74556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4665-7276-468E-A95A-33197267AEF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0E59B-664A-4ED1-ABEE-D3188C0F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D0CAB-8AEF-4AD1-827F-D278BB46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0A57-B5C7-42FA-BB3F-400464D4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86BB-E040-4CF2-B7A1-E5CE58D5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4A3F4-494B-406A-B71F-E0279841F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E34C7-B42E-4491-83F7-B15AAFF6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4665-7276-468E-A95A-33197267AEF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4F2ED-E008-4390-91E2-CB8D4E7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3EC80-71EC-4F3F-8B34-E2175CEA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0A57-B5C7-42FA-BB3F-400464D4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0D312-C5F3-4067-838D-4EAAD83C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24A5A-D197-4450-A8DB-1E93F1BC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C2AFA-9A89-4AD5-AFE4-9875B5D4B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E23F5-1CFD-436B-9005-ADA2D75A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4665-7276-468E-A95A-33197267AEF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BA168-594C-42BD-8FF0-3C591ECC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16FE3-5C6F-435E-B08A-59079F48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0A57-B5C7-42FA-BB3F-400464D4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B2BC-75A1-47CF-BEAA-334C3536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DED4D-4771-4C4A-BF32-72F7A253B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39631-B669-459D-AE61-6AA579D33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3A63D-E255-408F-8F99-D8741F79D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E6FDE-9DE9-4A9C-971D-270F0E549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82A86-DC34-47F9-9AF8-8476AC09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4665-7276-468E-A95A-33197267AEF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37C4B-32A3-49BF-B95E-8CB5DA3F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10EBB-1797-4E00-8EF4-3467D019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0A57-B5C7-42FA-BB3F-400464D4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C743-FD34-43A7-8A84-04CBFF67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34F27-859F-4BEE-B9DA-271E334A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4665-7276-468E-A95A-33197267AEF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9E40B-9B6E-4BCC-ABBF-2CFFBB53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8078C-B1E2-4325-A22A-DC417B64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0A57-B5C7-42FA-BB3F-400464D4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127E89-DA3B-4311-90CC-20BB69A4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4665-7276-468E-A95A-33197267AEF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0C85E-48EB-4624-A2AB-EF780D19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F8F85-358C-4D35-BF35-EABA49DF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0A57-B5C7-42FA-BB3F-400464D4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1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6CB7-ABC3-4248-B868-A4C8941D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FEFC-DE53-4B2E-B1DF-35F336CAE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BBFC8-D6AA-4B12-8CAC-56DFBF2EB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63A0F-9E5D-4914-95D1-B3D7B5D6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4665-7276-468E-A95A-33197267AEF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DEAB2-DB06-4BE1-AF1E-B0A79E0ED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90DEA-E9A5-4703-81F2-14A78DBE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0A57-B5C7-42FA-BB3F-400464D4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A99E-C921-45F7-976F-541F9C44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789A5-7ED9-49D4-9EC0-6D845A9AE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47D22-3A35-4018-816A-084DB02F1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0905C-64D9-40F4-B2DB-7111B54B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4665-7276-468E-A95A-33197267AEF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DC454-F494-462F-963D-DE393D92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C54A8-BE48-4D38-BA60-E9E20CE9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0A57-B5C7-42FA-BB3F-400464D4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05048-816E-4AFB-9694-EFCB0D73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E0DDC-4CF9-4BF9-A66C-04C465270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B812E-C2C9-4491-AD41-6E0B994CD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4665-7276-468E-A95A-33197267AEF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DD8C-33E4-4D69-88AD-4842C41ED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7FDC3-84BE-4720-90E1-1B818D272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0A57-B5C7-42FA-BB3F-400464D4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3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bousrie.ahmad@fagr.bu.edu.e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8FD5-0B34-45F6-9561-24CF78B89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R" dirty="0"/>
              <a:t>المحاضرة </a:t>
            </a:r>
            <a:r>
              <a:rPr lang="ar-EG" dirty="0"/>
              <a:t>الثالثة</a:t>
            </a:r>
            <a:br>
              <a:rPr lang="ar-EG" dirty="0"/>
            </a:br>
            <a:r>
              <a:rPr lang="ar-EG" dirty="0"/>
              <a:t>في </a:t>
            </a:r>
            <a:r>
              <a:rPr lang="ar-ER" dirty="0"/>
              <a:t>إدارة الري والتسميد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373E6-7AE9-4217-A3E3-9BB697CEA1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ar-ER" dirty="0"/>
              <a:t>إعداد</a:t>
            </a:r>
          </a:p>
          <a:p>
            <a:pPr rtl="1"/>
            <a:r>
              <a:rPr lang="ar-ER" b="1" dirty="0"/>
              <a:t>د. أبوسريع أحمد حسن فرج</a:t>
            </a:r>
          </a:p>
          <a:p>
            <a:pPr rtl="1"/>
            <a:r>
              <a:rPr lang="ar-ER" dirty="0"/>
              <a:t>أستاذ مساعد هندسة الري والصرف الحقلي -</a:t>
            </a:r>
            <a:r>
              <a:rPr lang="ar-EG" dirty="0"/>
              <a:t> </a:t>
            </a:r>
            <a:r>
              <a:rPr lang="ar-ER" dirty="0"/>
              <a:t>كلية الزراعة – </a:t>
            </a:r>
            <a:r>
              <a:rPr lang="ar-EG" dirty="0"/>
              <a:t> </a:t>
            </a:r>
            <a:r>
              <a:rPr lang="ar-ER" dirty="0"/>
              <a:t>جامعة بنها</a:t>
            </a:r>
          </a:p>
          <a:p>
            <a:pPr rtl="1"/>
            <a:r>
              <a:rPr lang="en-US" dirty="0">
                <a:hlinkClick r:id="rId2"/>
              </a:rPr>
              <a:t>abousrie.ahmad@fagr.bu.edu.eg</a:t>
            </a:r>
            <a:r>
              <a:rPr lang="en-US" dirty="0"/>
              <a:t> </a:t>
            </a:r>
            <a:endParaRPr lang="ar-ER" dirty="0"/>
          </a:p>
        </p:txBody>
      </p:sp>
    </p:spTree>
    <p:extLst>
      <p:ext uri="{BB962C8B-B14F-4D97-AF65-F5344CB8AC3E}">
        <p14:creationId xmlns:p14="http://schemas.microsoft.com/office/powerpoint/2010/main" val="419941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2C14-FB51-4DA1-9BF8-7780475A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dirty="0"/>
              <a:t>ماذا يفعل المزارع لو كان السماد المتاح علي سبيل المثال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80C7-DC01-4492-ACC4-6B028B3A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/>
              <a:t>60-60-60</a:t>
            </a:r>
          </a:p>
          <a:p>
            <a:pPr algn="r" rtl="1"/>
            <a:r>
              <a:rPr lang="ar-EG" dirty="0"/>
              <a:t>60-30-30</a:t>
            </a:r>
          </a:p>
          <a:p>
            <a:pPr algn="r" rtl="1"/>
            <a:r>
              <a:rPr lang="ar-EG" dirty="0"/>
              <a:t>60-30-50</a:t>
            </a:r>
          </a:p>
          <a:p>
            <a:pPr algn="r" rtl="1"/>
            <a:r>
              <a:rPr lang="ar-EG" dirty="0"/>
              <a:t>مخلوط من الاسمدة التالية </a:t>
            </a:r>
          </a:p>
          <a:p>
            <a:pPr lvl="1" algn="r" rtl="1"/>
            <a:r>
              <a:rPr lang="ar-EG" dirty="0"/>
              <a:t>اليوريا 60كج ×100 / 45 = 133 كجم / هكتار</a:t>
            </a:r>
          </a:p>
          <a:p>
            <a:pPr lvl="1" algn="r" rtl="1"/>
            <a:r>
              <a:rPr lang="ar-EG" dirty="0"/>
              <a:t>السوبر فوسفات الثلاثي 30 كجم ×100 /46 = 65 كجم / هكتار</a:t>
            </a:r>
          </a:p>
          <a:p>
            <a:pPr lvl="1" algn="r" rtl="1"/>
            <a:r>
              <a:rPr lang="ar-EG" dirty="0"/>
              <a:t>كلوريد البوتاسيوم 50 كجم × 100 / 60 =83 كجم / هكتار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3BB2-3408-4355-B34B-ACA7F0E9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dirty="0"/>
              <a:t>الكميات السمادية الموصي بها للمحاصيل ؟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583E97-7ABD-4FED-BC9A-ED0F82A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632" y="2133925"/>
            <a:ext cx="5183188" cy="2331544"/>
          </a:xfrm>
        </p:spPr>
        <p:txBody>
          <a:bodyPr>
            <a:normAutofit/>
          </a:bodyPr>
          <a:lstStyle/>
          <a:p>
            <a:pPr algn="r" rtl="1">
              <a:buFontTx/>
              <a:buChar char="-"/>
            </a:pPr>
            <a:r>
              <a:rPr lang="ar-EG" dirty="0"/>
              <a:t>تتوقف كمية السماد علي كمية الغلة المتوقعة</a:t>
            </a:r>
          </a:p>
          <a:p>
            <a:pPr algn="r" rtl="1">
              <a:buFontTx/>
              <a:buChar char="-"/>
            </a:pPr>
            <a:r>
              <a:rPr lang="ar-EG" dirty="0"/>
              <a:t>الصنف والسلالة</a:t>
            </a:r>
          </a:p>
          <a:p>
            <a:pPr algn="r" rtl="1">
              <a:buFontTx/>
              <a:buChar char="-"/>
            </a:pPr>
            <a:r>
              <a:rPr lang="ar-EG" dirty="0"/>
              <a:t>محتوي التربة من الاسمدة (المتاحة للنبات)</a:t>
            </a:r>
            <a:endParaRPr lang="ar-ER" dirty="0"/>
          </a:p>
          <a:p>
            <a:pPr marL="0" indent="0" algn="r" rtl="1">
              <a:buNone/>
            </a:pPr>
            <a:endParaRPr lang="ar-ER" dirty="0"/>
          </a:p>
          <a:p>
            <a:pPr algn="r" rtl="1">
              <a:buFontTx/>
              <a:buChar char="-"/>
            </a:pPr>
            <a:endParaRPr lang="ar-EG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C3713-1875-4EF3-BA3B-C8FE0F6F6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870550"/>
            <a:ext cx="5172957" cy="3116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6E77C5-F7BF-4586-A7A1-1C64FA1D74FC}"/>
              </a:ext>
            </a:extLst>
          </p:cNvPr>
          <p:cNvSpPr txBox="1"/>
          <p:nvPr/>
        </p:nvSpPr>
        <p:spPr>
          <a:xfrm>
            <a:off x="3835153" y="5637320"/>
            <a:ext cx="584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N- K –K</a:t>
            </a:r>
            <a:r>
              <a:rPr lang="en-US" sz="3200" b="1" baseline="-25000" dirty="0"/>
              <a:t>2</a:t>
            </a:r>
            <a:r>
              <a:rPr lang="en-US" sz="3200" b="1" dirty="0"/>
              <a:t>O – P</a:t>
            </a:r>
            <a:r>
              <a:rPr lang="en-US" sz="3200" b="1" baseline="-25000" dirty="0"/>
              <a:t>2</a:t>
            </a:r>
            <a:r>
              <a:rPr lang="en-US" sz="3200" b="1" dirty="0"/>
              <a:t>O</a:t>
            </a:r>
            <a:r>
              <a:rPr lang="en-US" sz="3200" b="1" baseline="-25000" dirty="0"/>
              <a:t>5</a:t>
            </a:r>
            <a:r>
              <a:rPr lang="en-US" sz="3200" b="1" dirty="0"/>
              <a:t> - P</a:t>
            </a:r>
          </a:p>
        </p:txBody>
      </p:sp>
    </p:spTree>
    <p:extLst>
      <p:ext uri="{BB962C8B-B14F-4D97-AF65-F5344CB8AC3E}">
        <p14:creationId xmlns:p14="http://schemas.microsoft.com/office/powerpoint/2010/main" val="24967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A519EA-B8BB-49F2-B012-77599099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R" dirty="0"/>
              <a:t>أهمية التسميد المتوازن؟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039DC7-35D9-46EC-9B4F-21253DD68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28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ER" dirty="0"/>
              <a:t>زيادة السماد</a:t>
            </a:r>
          </a:p>
          <a:p>
            <a:pPr lvl="1" algn="r" rtl="1"/>
            <a:r>
              <a:rPr lang="ar-ER" dirty="0"/>
              <a:t>تزيد من منافسة الحشائش والاوبئة – سقوط ورقاد النباتات </a:t>
            </a:r>
          </a:p>
          <a:p>
            <a:pPr lvl="1" algn="r" rtl="1"/>
            <a:r>
              <a:rPr lang="ar-ER" dirty="0"/>
              <a:t>يؤثر علي جودة المحصول</a:t>
            </a:r>
          </a:p>
          <a:p>
            <a:pPr lvl="1" algn="r" rtl="1"/>
            <a:r>
              <a:rPr lang="ar-ER" dirty="0"/>
              <a:t>تلوث البيئة</a:t>
            </a:r>
          </a:p>
          <a:p>
            <a:pPr lvl="1" algn="r" rtl="1"/>
            <a:r>
              <a:rPr lang="ar-ER" dirty="0"/>
              <a:t>اهدار رأس المال</a:t>
            </a:r>
          </a:p>
          <a:p>
            <a:pPr lvl="1" algn="r" rtl="1"/>
            <a:r>
              <a:rPr lang="ar-ER" dirty="0"/>
              <a:t>ويهدد الزراعة المستدامة</a:t>
            </a:r>
          </a:p>
          <a:p>
            <a:pPr algn="r" rtl="1"/>
            <a:r>
              <a:rPr lang="ar-ER" dirty="0"/>
              <a:t>نقص السماد</a:t>
            </a:r>
          </a:p>
          <a:p>
            <a:pPr lvl="1" algn="r" rtl="1"/>
            <a:r>
              <a:rPr lang="ar-ER" dirty="0"/>
              <a:t>انخفاض الانتاج</a:t>
            </a:r>
          </a:p>
          <a:p>
            <a:pPr lvl="1" algn="r" rtl="1"/>
            <a:r>
              <a:rPr lang="ar-ER" dirty="0"/>
              <a:t>انخفاض جودة المحصول</a:t>
            </a:r>
          </a:p>
          <a:p>
            <a:pPr algn="r" rtl="1"/>
            <a:r>
              <a:rPr lang="ar-ER" dirty="0"/>
              <a:t>عدم التوازن بين الاسمدة المختلفة </a:t>
            </a:r>
          </a:p>
          <a:p>
            <a:pPr lvl="1" algn="r" rtl="1"/>
            <a:r>
              <a:rPr lang="ar-ER" dirty="0"/>
              <a:t>نفس الاسباب السابقة وذلك لأن نشاط معظم الاسمدة يتوقف علي موجود الاسمدة الاخرى علي سبيل المثال "النيتروجين يتوقف نشاطه علي وجود الفوسفور والبوتاسيوم بالتربة"</a:t>
            </a:r>
          </a:p>
          <a:p>
            <a:pPr lvl="1" algn="r" rtl="1"/>
            <a:endParaRPr lang="ar-ER" dirty="0"/>
          </a:p>
          <a:p>
            <a:pPr algn="r" rtl="1"/>
            <a:endParaRPr lang="en-US" dirty="0"/>
          </a:p>
        </p:txBody>
      </p:sp>
      <p:pic>
        <p:nvPicPr>
          <p:cNvPr id="1026" name="Picture 2" descr="نتيجة بحث الصور عن غذاء غير متوازن">
            <a:extLst>
              <a:ext uri="{FF2B5EF4-FFF2-40B4-BE49-F238E27FC236}">
                <a16:creationId xmlns:a16="http://schemas.microsoft.com/office/drawing/2014/main" id="{7CBB04C7-3181-4903-9D9F-3816ACB38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98" y="725329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0C04B5-F46F-4F0E-B5F9-EB9D255A5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198" y="2480129"/>
            <a:ext cx="3388721" cy="25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3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481D7F-9C8F-4090-AA73-097D467F8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8"/>
          <a:stretch/>
        </p:blipFill>
        <p:spPr>
          <a:xfrm>
            <a:off x="1802166" y="1748902"/>
            <a:ext cx="8851037" cy="47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0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108C-CBDB-4940-B466-3A93CF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R" dirty="0"/>
              <a:t>ما هو السماد ؟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12EAE-57D9-43AF-8E39-EC73F14F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R" dirty="0"/>
              <a:t>هو كل المواد الطبيعية أو المصنعة المحتوية علي %5</a:t>
            </a:r>
            <a:r>
              <a:rPr lang="ar-EG" dirty="0"/>
              <a:t> علي الاقل من واحد او اكثر من العناصر الأساسية الثلاثة للنبات </a:t>
            </a:r>
            <a:r>
              <a:rPr lang="en-US" dirty="0"/>
              <a:t>(N-P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-K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ar-ER" dirty="0"/>
              <a:t> وتسمى الاسمدة التي تصنع بالاسمدة المعدنية.</a:t>
            </a:r>
          </a:p>
          <a:p>
            <a:pPr algn="r" rtl="1"/>
            <a:r>
              <a:rPr lang="ar-ER" dirty="0"/>
              <a:t>ما معني سماد 17-17-17</a:t>
            </a:r>
            <a:r>
              <a:rPr lang="ar-EG" dirty="0"/>
              <a:t>؟</a:t>
            </a:r>
          </a:p>
          <a:p>
            <a:pPr algn="l"/>
            <a:r>
              <a:rPr lang="en-US" dirty="0"/>
              <a:t>17 % N , 17 % P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 and 17 % K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7ABA-68EA-4F0D-AA3C-C77708C9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R" dirty="0"/>
              <a:t>رتبة السماد؟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36106-FB90-4789-A1D8-574A6ED63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R" dirty="0"/>
              <a:t>سماد رئيسي او مباشر او احادي – يحتوي علي عنصر سمادي واحد</a:t>
            </a:r>
          </a:p>
          <a:p>
            <a:pPr algn="r" rtl="1"/>
            <a:r>
              <a:rPr lang="ar-ER" dirty="0"/>
              <a:t>سماد متعدد )ثنائي او ثلاثي(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F3D4B-AE9D-4CD0-B71D-F735D951D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80975"/>
            <a:ext cx="497205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7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1174F9-50C7-488C-B90B-51C28E9C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41" y="1125300"/>
            <a:ext cx="9015517" cy="46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3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FABC-6154-4540-A9E3-4D920723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dirty="0"/>
              <a:t>تقدير المعدلات السمادية 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911D7-A8C1-472B-9293-F7C1BAB7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/>
              <a:t>تتوقف علي ( كمية المطلوبة للفدان او الهكتار و نوع ورتبة السماد المتوفر)</a:t>
            </a:r>
          </a:p>
          <a:p>
            <a:pPr algn="r" rtl="1"/>
            <a:r>
              <a:rPr lang="ar-EG" dirty="0"/>
              <a:t>مثال : أحسب عدد اكياس كبريتات الامونيوم التي تحتوي علي 21%</a:t>
            </a:r>
            <a:r>
              <a:rPr lang="en-US" dirty="0"/>
              <a:t>N</a:t>
            </a:r>
            <a:r>
              <a:rPr lang="ar-ER" dirty="0"/>
              <a:t> و </a:t>
            </a:r>
            <a:r>
              <a:rPr lang="ar-EG" dirty="0"/>
              <a:t>24 % </a:t>
            </a:r>
            <a:r>
              <a:rPr lang="en-US" dirty="0"/>
              <a:t>S</a:t>
            </a:r>
            <a:r>
              <a:rPr lang="ar-ER" dirty="0"/>
              <a:t> التي نحتجها لإمداد المحصول ب 60كجم</a:t>
            </a:r>
            <a:r>
              <a:rPr lang="en-US" dirty="0"/>
              <a:t>N</a:t>
            </a:r>
            <a:r>
              <a:rPr lang="ar-ER" dirty="0"/>
              <a:t> </a:t>
            </a:r>
            <a:r>
              <a:rPr lang="ar-EG" dirty="0"/>
              <a:t> للهكتار ؟ </a:t>
            </a:r>
          </a:p>
          <a:p>
            <a:pPr algn="r" rtl="1"/>
            <a:r>
              <a:rPr lang="ar-EG" dirty="0"/>
              <a:t>21 \ 2 = 10.5 كجم إذا نحتاج 6 اكياس او شكاير سماد</a:t>
            </a:r>
          </a:p>
          <a:p>
            <a:pPr algn="r" rtl="1"/>
            <a:r>
              <a:rPr lang="ar-EG" dirty="0"/>
              <a:t>لو المساحة 500 متر مربع نحتاج كمية سماد تساوي ؟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EG" dirty="0"/>
              <a:t>10000\ 500 = 20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EG"/>
              <a:t>6×50 \ </a:t>
            </a:r>
            <a:r>
              <a:rPr lang="ar-EG" dirty="0"/>
              <a:t>20 = 15 كجم 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3CF6CFEA1C548BAD6FB4711A69E09" ma:contentTypeVersion="13" ma:contentTypeDescription="Create a new document." ma:contentTypeScope="" ma:versionID="e8cb87cd3f134148e8c02a726cb0479a">
  <xsd:schema xmlns:xsd="http://www.w3.org/2001/XMLSchema" xmlns:xs="http://www.w3.org/2001/XMLSchema" xmlns:p="http://schemas.microsoft.com/office/2006/metadata/properties" xmlns:ns3="3ddad4e8-37f5-4b14-8d4c-4e7dad338b37" xmlns:ns4="62a4aba2-ab0b-472c-8190-991e5f61b01f" targetNamespace="http://schemas.microsoft.com/office/2006/metadata/properties" ma:root="true" ma:fieldsID="34371ca6189c5343e564fe4bbdfe0d72" ns3:_="" ns4:_="">
    <xsd:import namespace="3ddad4e8-37f5-4b14-8d4c-4e7dad338b37"/>
    <xsd:import namespace="62a4aba2-ab0b-472c-8190-991e5f61b01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ad4e8-37f5-4b14-8d4c-4e7dad338b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4aba2-ab0b-472c-8190-991e5f61b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1F330B-8E54-404D-BB85-603AB73C8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dad4e8-37f5-4b14-8d4c-4e7dad338b37"/>
    <ds:schemaRef ds:uri="62a4aba2-ab0b-472c-8190-991e5f61b0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D033FE-8914-4EC1-B11E-F9ABFE10E7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DC71B-B2F1-4EAE-89F5-A0A04252E531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ddad4e8-37f5-4b14-8d4c-4e7dad338b37"/>
    <ds:schemaRef ds:uri="http://purl.org/dc/dcmitype/"/>
    <ds:schemaRef ds:uri="http://schemas.microsoft.com/office/infopath/2007/PartnerControls"/>
    <ds:schemaRef ds:uri="62a4aba2-ab0b-472c-8190-991e5f61b01f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334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المحاضرة الثالثة في إدارة الري والتسميد</vt:lpstr>
      <vt:lpstr>الكميات السمادية الموصي بها للمحاصيل ؟</vt:lpstr>
      <vt:lpstr>أهمية التسميد المتوازن؟</vt:lpstr>
      <vt:lpstr>PowerPoint Presentation</vt:lpstr>
      <vt:lpstr>ما هو السماد ؟ </vt:lpstr>
      <vt:lpstr>رتبة السماد؟</vt:lpstr>
      <vt:lpstr>PowerPoint Presentation</vt:lpstr>
      <vt:lpstr>PowerPoint Presentation</vt:lpstr>
      <vt:lpstr>تقدير المعدلات السمادية ؟</vt:lpstr>
      <vt:lpstr>ماذا يفعل المزارع لو كان السماد المتاح علي سبيل المثال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الثانية</dc:title>
  <dc:creator>Abou-Srie Ahmad</dc:creator>
  <cp:lastModifiedBy>Abou-Srie Ahmad</cp:lastModifiedBy>
  <cp:revision>10</cp:revision>
  <dcterms:created xsi:type="dcterms:W3CDTF">2020-03-09T17:33:57Z</dcterms:created>
  <dcterms:modified xsi:type="dcterms:W3CDTF">2020-03-23T15:12:48Z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0x0101001623CF6CFEA1C548BAD6FB4711A69E09</vt:lpwstr>
  </property>
</Properties>
</file>